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sldIdLst>
    <p:sldId id="256" r:id="rId2"/>
    <p:sldId id="260" r:id="rId3"/>
    <p:sldId id="257" r:id="rId4"/>
    <p:sldId id="259" r:id="rId5"/>
    <p:sldId id="267" r:id="rId6"/>
    <p:sldId id="270" r:id="rId7"/>
    <p:sldId id="272" r:id="rId8"/>
    <p:sldId id="275" r:id="rId9"/>
    <p:sldId id="274" r:id="rId10"/>
    <p:sldId id="273" r:id="rId11"/>
    <p:sldId id="271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22" autoAdjust="0"/>
  </p:normalViewPr>
  <p:slideViewPr>
    <p:cSldViewPr>
      <p:cViewPr>
        <p:scale>
          <a:sx n="94" d="100"/>
          <a:sy n="94" d="100"/>
        </p:scale>
        <p:origin x="-684" y="-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1FC07-C5A1-4187-BCCC-9CBC164C33F0}" type="datetimeFigureOut">
              <a:rPr lang="cs-CZ" smtClean="0"/>
              <a:t>23.07.2022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á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8F03430-97E5-4CEC-898D-057294F85F1D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1FC07-C5A1-4187-BCCC-9CBC164C33F0}" type="datetimeFigureOut">
              <a:rPr lang="cs-CZ" smtClean="0"/>
              <a:t>23.07.2022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03430-97E5-4CEC-898D-057294F85F1D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C8F03430-97E5-4CEC-898D-057294F85F1D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1FC07-C5A1-4187-BCCC-9CBC164C33F0}" type="datetimeFigureOut">
              <a:rPr lang="cs-CZ" smtClean="0"/>
              <a:t>23.07.2022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1FC07-C5A1-4187-BCCC-9CBC164C33F0}" type="datetimeFigureOut">
              <a:rPr lang="cs-CZ" smtClean="0"/>
              <a:t>23.07.2022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C8F03430-97E5-4CEC-898D-057294F85F1D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1FC07-C5A1-4187-BCCC-9CBC164C33F0}" type="datetimeFigureOut">
              <a:rPr lang="cs-CZ" smtClean="0"/>
              <a:t>23.07.2022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8F03430-97E5-4CEC-898D-057294F85F1D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5411FC07-C5A1-4187-BCCC-9CBC164C33F0}" type="datetimeFigureOut">
              <a:rPr lang="cs-CZ" smtClean="0"/>
              <a:t>23.07.2022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03430-97E5-4CEC-898D-057294F85F1D}" type="slidenum">
              <a:rPr lang="cs-CZ" smtClean="0"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1FC07-C5A1-4187-BCCC-9CBC164C33F0}" type="datetimeFigureOut">
              <a:rPr lang="cs-CZ" smtClean="0"/>
              <a:t>23.07.2022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Ová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á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C8F03430-97E5-4CEC-898D-057294F85F1D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1FC07-C5A1-4187-BCCC-9CBC164C33F0}" type="datetimeFigureOut">
              <a:rPr lang="cs-CZ" smtClean="0"/>
              <a:t>23.07.2022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C8F03430-97E5-4CEC-898D-057294F85F1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1FC07-C5A1-4187-BCCC-9CBC164C33F0}" type="datetimeFigureOut">
              <a:rPr lang="cs-CZ" smtClean="0"/>
              <a:t>23.07.2022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8F03430-97E5-4CEC-898D-057294F85F1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8F03430-97E5-4CEC-898D-057294F85F1D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1FC07-C5A1-4187-BCCC-9CBC164C33F0}" type="datetimeFigureOut">
              <a:rPr lang="cs-CZ" smtClean="0"/>
              <a:t>23.07.2022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nice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á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C8F03430-97E5-4CEC-898D-057294F85F1D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5411FC07-C5A1-4187-BCCC-9CBC164C33F0}" type="datetimeFigureOut">
              <a:rPr lang="cs-CZ" smtClean="0"/>
              <a:t>23.07.2022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5411FC07-C5A1-4187-BCCC-9CBC164C33F0}" type="datetimeFigureOut">
              <a:rPr lang="cs-CZ" smtClean="0"/>
              <a:t>23.07.2022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8F03430-97E5-4CEC-898D-057294F85F1D}" type="slidenum">
              <a:rPr lang="cs-CZ" smtClean="0"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jpeg"/><Relationship Id="rId3" Type="http://schemas.openxmlformats.org/officeDocument/2006/relationships/image" Target="../media/image11.png"/><Relationship Id="rId7" Type="http://schemas.openxmlformats.org/officeDocument/2006/relationships/image" Target="../media/image15.jpe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4.jpeg"/><Relationship Id="rId5" Type="http://schemas.openxmlformats.org/officeDocument/2006/relationships/image" Target="../media/image13.jpeg"/><Relationship Id="rId10" Type="http://schemas.openxmlformats.org/officeDocument/2006/relationships/image" Target="../media/image18.jpeg"/><Relationship Id="rId4" Type="http://schemas.openxmlformats.org/officeDocument/2006/relationships/image" Target="../media/image12.jpeg"/><Relationship Id="rId9" Type="http://schemas.openxmlformats.org/officeDocument/2006/relationships/image" Target="../media/image17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23.jpeg"/><Relationship Id="rId4" Type="http://schemas.openxmlformats.org/officeDocument/2006/relationships/image" Target="../media/image2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7" Type="http://schemas.openxmlformats.org/officeDocument/2006/relationships/image" Target="../media/image28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7.jpeg"/><Relationship Id="rId5" Type="http://schemas.openxmlformats.org/officeDocument/2006/relationships/image" Target="../media/image26.jpeg"/><Relationship Id="rId4" Type="http://schemas.openxmlformats.org/officeDocument/2006/relationships/image" Target="../media/image2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75656" y="4437112"/>
            <a:ext cx="6400800" cy="897632"/>
          </a:xfrm>
        </p:spPr>
        <p:txBody>
          <a:bodyPr>
            <a:normAutofit/>
          </a:bodyPr>
          <a:lstStyle/>
          <a:p>
            <a:r>
              <a:rPr lang="cs-CZ" dirty="0" err="1" smtClean="0"/>
              <a:t>ŘEcko</a:t>
            </a:r>
            <a:r>
              <a:rPr lang="cs-CZ" dirty="0" smtClean="0"/>
              <a:t> – Atény</a:t>
            </a:r>
          </a:p>
          <a:p>
            <a:r>
              <a:rPr lang="cs-CZ" dirty="0" smtClean="0"/>
              <a:t>31.10. – </a:t>
            </a:r>
            <a:r>
              <a:rPr lang="cs-CZ" dirty="0"/>
              <a:t>3</a:t>
            </a:r>
            <a:r>
              <a:rPr lang="cs-CZ" dirty="0" smtClean="0"/>
              <a:t>.11.2021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95536" y="2780929"/>
            <a:ext cx="8280920" cy="1512168"/>
          </a:xfrm>
        </p:spPr>
        <p:txBody>
          <a:bodyPr>
            <a:normAutofit/>
          </a:bodyPr>
          <a:lstStyle/>
          <a:p>
            <a:pPr marL="182880" indent="0">
              <a:buNone/>
            </a:pPr>
            <a:r>
              <a:rPr lang="cs-CZ" dirty="0" smtClean="0"/>
              <a:t>Čtyřdenní stáž pedagogických pracovníků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467544" y="4869160"/>
            <a:ext cx="8259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  <p:pic>
        <p:nvPicPr>
          <p:cNvPr id="11" name="Picture 2">
            <a:extLst>
              <a:ext uri="{FF2B5EF4-FFF2-40B4-BE49-F238E27FC236}">
                <a16:creationId xmlns="" xmlns:a16="http://schemas.microsoft.com/office/drawing/2014/main" xmlns:lc="http://schemas.openxmlformats.org/drawingml/2006/lockedCanvas" id="{14C5FD78-4722-4D6E-AB3D-43B3163A71C3}"/>
              </a:ext>
            </a:extLst>
          </p:cNvPr>
          <p:cNvPicPr>
            <a:picLocks noGrp="1"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885046" y="5517232"/>
            <a:ext cx="3591148" cy="7732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01843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chceme využít?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v</a:t>
            </a:r>
            <a:r>
              <a:rPr lang="cs-CZ" dirty="0" smtClean="0"/>
              <a:t>elmi časté využívání obrázků, fotografií, piktogramů</a:t>
            </a:r>
            <a:endParaRPr lang="cs-CZ" dirty="0"/>
          </a:p>
          <a:p>
            <a:r>
              <a:rPr lang="cs-CZ" dirty="0" smtClean="0"/>
              <a:t>jasné </a:t>
            </a:r>
            <a:r>
              <a:rPr lang="cs-CZ" dirty="0"/>
              <a:t>a stručné </a:t>
            </a:r>
            <a:r>
              <a:rPr lang="cs-CZ" dirty="0" smtClean="0"/>
              <a:t>instrukce, často opakované</a:t>
            </a:r>
          </a:p>
          <a:p>
            <a:r>
              <a:rPr lang="cs-CZ" dirty="0" smtClean="0"/>
              <a:t>zařazování aktivit, </a:t>
            </a:r>
            <a:r>
              <a:rPr lang="cs-CZ" dirty="0"/>
              <a:t>které nejsou závislé na </a:t>
            </a:r>
            <a:r>
              <a:rPr lang="cs-CZ" dirty="0" smtClean="0"/>
              <a:t>jazyce</a:t>
            </a:r>
          </a:p>
          <a:p>
            <a:r>
              <a:rPr lang="cs-CZ" dirty="0" smtClean="0"/>
              <a:t>výrobu </a:t>
            </a:r>
            <a:r>
              <a:rPr lang="cs-CZ" dirty="0"/>
              <a:t>vlastních pomůcek</a:t>
            </a:r>
          </a:p>
          <a:p>
            <a:r>
              <a:rPr lang="cs-CZ" dirty="0" smtClean="0"/>
              <a:t>individuální pomoc dětem s OMJ</a:t>
            </a:r>
          </a:p>
          <a:p>
            <a:r>
              <a:rPr lang="cs-CZ" dirty="0"/>
              <a:t>p</a:t>
            </a:r>
            <a:r>
              <a:rPr lang="cs-CZ" dirty="0" smtClean="0"/>
              <a:t>omoc rodinám s OMJ při navázání kontaktů s ostatními</a:t>
            </a:r>
          </a:p>
          <a:p>
            <a:r>
              <a:rPr lang="cs-CZ" dirty="0"/>
              <a:t>u</a:t>
            </a:r>
            <a:r>
              <a:rPr lang="cs-CZ" dirty="0" smtClean="0"/>
              <a:t>žší spolupráce s rodinami s OMJ</a:t>
            </a:r>
          </a:p>
          <a:p>
            <a:r>
              <a:rPr lang="cs-CZ" dirty="0" smtClean="0"/>
              <a:t>příprava projektů na začlenění dětí s OMJ</a:t>
            </a:r>
          </a:p>
        </p:txBody>
      </p:sp>
    </p:spTree>
    <p:extLst>
      <p:ext uri="{BB962C8B-B14F-4D97-AF65-F5344CB8AC3E}">
        <p14:creationId xmlns:p14="http://schemas.microsoft.com/office/powerpoint/2010/main" val="2120470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323528" y="2708920"/>
            <a:ext cx="8534400" cy="758952"/>
          </a:xfrm>
        </p:spPr>
        <p:txBody>
          <a:bodyPr/>
          <a:lstStyle/>
          <a:p>
            <a:r>
              <a:rPr lang="cs-CZ" dirty="0" smtClean="0"/>
              <a:t>DĚKUJEME ZA POZORNOST</a:t>
            </a:r>
            <a:endParaRPr lang="cs-CZ" dirty="0"/>
          </a:p>
        </p:txBody>
      </p:sp>
      <p:pic>
        <p:nvPicPr>
          <p:cNvPr id="11" name="Picture 2">
            <a:extLst>
              <a:ext uri="{FF2B5EF4-FFF2-40B4-BE49-F238E27FC236}">
                <a16:creationId xmlns="" xmlns:a16="http://schemas.microsoft.com/office/drawing/2014/main" xmlns:lc="http://schemas.openxmlformats.org/drawingml/2006/lockedCanvas" id="{14C5FD78-4722-4D6E-AB3D-43B3163A71C3}"/>
              </a:ext>
            </a:extLst>
          </p:cNvPr>
          <p:cNvPicPr>
            <a:picLocks noGrp="1"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885046" y="5517232"/>
            <a:ext cx="3591148" cy="7732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18472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062192"/>
          </a:xfrm>
        </p:spPr>
        <p:txBody>
          <a:bodyPr/>
          <a:lstStyle/>
          <a:p>
            <a:pPr marL="0" indent="0" algn="ctr">
              <a:buNone/>
            </a:pPr>
            <a:r>
              <a:rPr lang="cs-CZ" dirty="0" smtClean="0"/>
              <a:t>Rozšířit odbornost pedagogických pracovníků</a:t>
            </a:r>
          </a:p>
          <a:p>
            <a:pPr marL="0" indent="0" algn="ctr">
              <a:buNone/>
            </a:pPr>
            <a:r>
              <a:rPr lang="cs-CZ" dirty="0" smtClean="0"/>
              <a:t>v CMŠ Srdíčko </a:t>
            </a:r>
          </a:p>
          <a:p>
            <a:pPr marL="0" indent="0" algn="ctr">
              <a:buNone/>
            </a:pPr>
            <a:endParaRPr lang="cs-CZ" dirty="0" smtClean="0"/>
          </a:p>
          <a:p>
            <a:pPr marL="0" indent="0" algn="ctr">
              <a:buNone/>
            </a:pPr>
            <a:endParaRPr lang="cs-CZ" dirty="0" smtClean="0"/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endParaRPr lang="cs-CZ" dirty="0" smtClean="0"/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dirty="0" smtClean="0"/>
              <a:t>Začlenění dětí s OMJ do běžné mateřské školy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 stáže</a:t>
            </a:r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51920" y="2996952"/>
            <a:ext cx="1505134" cy="1469858"/>
          </a:xfrm>
          <a:prstGeom prst="rect">
            <a:avLst/>
          </a:prstGeom>
        </p:spPr>
      </p:pic>
      <p:pic>
        <p:nvPicPr>
          <p:cNvPr id="8" name="Picture 2">
            <a:extLst>
              <a:ext uri="{FF2B5EF4-FFF2-40B4-BE49-F238E27FC236}">
                <a16:creationId xmlns="" xmlns:a16="http://schemas.microsoft.com/office/drawing/2014/main" xmlns:lc="http://schemas.openxmlformats.org/drawingml/2006/lockedCanvas" id="{14C5FD78-4722-4D6E-AB3D-43B3163A71C3}"/>
              </a:ext>
            </a:extLst>
          </p:cNvPr>
          <p:cNvPicPr>
            <a:picLocks noGrp="1"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885046" y="5517232"/>
            <a:ext cx="3591148" cy="7732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3289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err="1"/>
              <a:t>The</a:t>
            </a:r>
            <a:r>
              <a:rPr lang="cs-CZ" dirty="0"/>
              <a:t> 35th </a:t>
            </a:r>
            <a:r>
              <a:rPr lang="cs-CZ" dirty="0" err="1"/>
              <a:t>Kindergarten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Athens</a:t>
            </a:r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31641" y="1755175"/>
            <a:ext cx="6432074" cy="361804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3" name="Obrázek 2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6621" r="21756"/>
          <a:stretch/>
        </p:blipFill>
        <p:spPr>
          <a:xfrm rot="5400000">
            <a:off x="6762124" y="4250972"/>
            <a:ext cx="2144476" cy="168418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9" name="Picture 2">
            <a:extLst>
              <a:ext uri="{FF2B5EF4-FFF2-40B4-BE49-F238E27FC236}">
                <a16:creationId xmlns="" xmlns:a16="http://schemas.microsoft.com/office/drawing/2014/main" xmlns:lc="http://schemas.openxmlformats.org/drawingml/2006/lockedCanvas" id="{14C5FD78-4722-4D6E-AB3D-43B3163A71C3}"/>
              </a:ext>
            </a:extLst>
          </p:cNvPr>
          <p:cNvPicPr>
            <a:picLocks noGrp="1"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885046" y="5517232"/>
            <a:ext cx="3591148" cy="7732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78852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The</a:t>
            </a:r>
            <a:r>
              <a:rPr lang="cs-CZ" dirty="0"/>
              <a:t> 35th </a:t>
            </a:r>
            <a:r>
              <a:rPr lang="cs-CZ" dirty="0" err="1"/>
              <a:t>Kindergarten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Athens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937720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státní jednotřídní škola</a:t>
            </a:r>
          </a:p>
          <a:p>
            <a:r>
              <a:rPr lang="cs-CZ" dirty="0" smtClean="0"/>
              <a:t>děti </a:t>
            </a:r>
            <a:r>
              <a:rPr lang="cs-CZ" dirty="0"/>
              <a:t>s</a:t>
            </a:r>
            <a:r>
              <a:rPr lang="cs-CZ" dirty="0" smtClean="0"/>
              <a:t> OMJ ze sedmnácti států</a:t>
            </a:r>
          </a:p>
          <a:p>
            <a:r>
              <a:rPr lang="cs-CZ" dirty="0"/>
              <a:t>problém dorozumět se i s </a:t>
            </a:r>
            <a:r>
              <a:rPr lang="cs-CZ" dirty="0" smtClean="0"/>
              <a:t>některými rodiči</a:t>
            </a:r>
            <a:endParaRPr lang="cs-CZ" dirty="0"/>
          </a:p>
          <a:p>
            <a:r>
              <a:rPr lang="cs-CZ" dirty="0" smtClean="0"/>
              <a:t>12 dětí čtyřletých</a:t>
            </a:r>
          </a:p>
          <a:p>
            <a:r>
              <a:rPr lang="cs-CZ" dirty="0" smtClean="0"/>
              <a:t>13 dětí pětiletých</a:t>
            </a:r>
          </a:p>
          <a:p>
            <a:r>
              <a:rPr lang="cs-CZ" dirty="0" smtClean="0"/>
              <a:t>vybavení </a:t>
            </a:r>
            <a:r>
              <a:rPr lang="cs-CZ" dirty="0"/>
              <a:t>třídy (PC, interaktivní </a:t>
            </a:r>
            <a:r>
              <a:rPr lang="cs-CZ" dirty="0" smtClean="0"/>
              <a:t>tabule, tiskárna, nábytek, hračky, učební pomůcky, mikrovlnka, lednice)</a:t>
            </a:r>
            <a:endParaRPr lang="cs-CZ" dirty="0"/>
          </a:p>
          <a:p>
            <a:r>
              <a:rPr lang="cs-CZ" dirty="0" smtClean="0"/>
              <a:t>učitel, asistent</a:t>
            </a:r>
          </a:p>
          <a:p>
            <a:r>
              <a:rPr lang="cs-CZ" dirty="0"/>
              <a:t>ú</a:t>
            </a:r>
            <a:r>
              <a:rPr lang="cs-CZ" dirty="0" smtClean="0"/>
              <a:t>zká spolupráce s rodiči</a:t>
            </a:r>
          </a:p>
          <a:p>
            <a:r>
              <a:rPr lang="cs-CZ" dirty="0"/>
              <a:t>p</a:t>
            </a:r>
            <a:r>
              <a:rPr lang="cs-CZ" dirty="0" smtClean="0"/>
              <a:t>řibližování různých kultur</a:t>
            </a:r>
            <a:endParaRPr lang="cs-CZ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41948" y="1556792"/>
            <a:ext cx="3417741" cy="1922479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41948" y="3501008"/>
            <a:ext cx="3417741" cy="1922479"/>
          </a:xfrm>
          <a:prstGeom prst="rect">
            <a:avLst/>
          </a:prstGeom>
        </p:spPr>
      </p:pic>
      <p:pic>
        <p:nvPicPr>
          <p:cNvPr id="11" name="Picture 2">
            <a:extLst>
              <a:ext uri="{FF2B5EF4-FFF2-40B4-BE49-F238E27FC236}">
                <a16:creationId xmlns="" xmlns:a16="http://schemas.microsoft.com/office/drawing/2014/main" xmlns:lc="http://schemas.openxmlformats.org/drawingml/2006/lockedCanvas" id="{14C5FD78-4722-4D6E-AB3D-43B3163A71C3}"/>
              </a:ext>
            </a:extLst>
          </p:cNvPr>
          <p:cNvPicPr>
            <a:picLocks noGrp="1"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31256" y="5552382"/>
            <a:ext cx="3264680" cy="7029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65530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The</a:t>
            </a:r>
            <a:r>
              <a:rPr lang="cs-CZ" dirty="0"/>
              <a:t> 35th </a:t>
            </a:r>
            <a:r>
              <a:rPr lang="cs-CZ" dirty="0" err="1"/>
              <a:t>Kindergarten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Athens</a:t>
            </a:r>
            <a:endParaRPr lang="cs-CZ" dirty="0"/>
          </a:p>
        </p:txBody>
      </p:sp>
      <p:pic>
        <p:nvPicPr>
          <p:cNvPr id="3" name="Obrázek 2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3594168" y="5805243"/>
            <a:ext cx="482600" cy="482600"/>
          </a:xfrm>
          <a:prstGeom prst="rect">
            <a:avLst/>
          </a:prstGeom>
          <a:noFill/>
        </p:spPr>
      </p:pic>
      <p:pic>
        <p:nvPicPr>
          <p:cNvPr id="4" name="Obrázek 3"/>
          <p:cNvPicPr/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4637" t="16213" b="17057"/>
          <a:stretch/>
        </p:blipFill>
        <p:spPr bwMode="auto">
          <a:xfrm>
            <a:off x="810472" y="5775398"/>
            <a:ext cx="2561590" cy="51244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5" name="Obrázek 4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4547"/>
          <a:stretch/>
        </p:blipFill>
        <p:spPr>
          <a:xfrm>
            <a:off x="323528" y="1537214"/>
            <a:ext cx="2052228" cy="2611866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88024" y="1556792"/>
            <a:ext cx="4091402" cy="2301414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88024" y="4007906"/>
            <a:ext cx="4091402" cy="2301414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10" name="Obrázek 9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95736" y="4221088"/>
            <a:ext cx="2520280" cy="1417658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11" name="Obrázek 10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472320" y="2466308"/>
            <a:ext cx="2243696" cy="1682772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12" name="Obrázek 11"/>
          <p:cNvPicPr>
            <a:picLocks noChangeAspect="1"/>
          </p:cNvPicPr>
          <p:nvPr/>
        </p:nvPicPr>
        <p:blipFill rotWithShape="1"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4441" t="10131" r="531" b="28634"/>
          <a:stretch/>
        </p:blipFill>
        <p:spPr>
          <a:xfrm>
            <a:off x="2472320" y="1564808"/>
            <a:ext cx="2243696" cy="784072"/>
          </a:xfrm>
          <a:prstGeom prst="rect">
            <a:avLst/>
          </a:prstGeom>
        </p:spPr>
      </p:pic>
      <p:pic>
        <p:nvPicPr>
          <p:cNvPr id="16" name="Obrázek 15"/>
          <p:cNvPicPr>
            <a:picLocks noChangeAspect="1"/>
          </p:cNvPicPr>
          <p:nvPr/>
        </p:nvPicPr>
        <p:blipFill rotWithShape="1"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41150" b="64603"/>
          <a:stretch/>
        </p:blipFill>
        <p:spPr>
          <a:xfrm>
            <a:off x="323528" y="4243590"/>
            <a:ext cx="1767739" cy="1417658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1165842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chceme využít?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skupinovou práci s více dětmi s OMJ</a:t>
            </a:r>
          </a:p>
          <a:p>
            <a:r>
              <a:rPr lang="cs-CZ" dirty="0" smtClean="0"/>
              <a:t>podporu dítěte asistentem</a:t>
            </a:r>
          </a:p>
          <a:p>
            <a:r>
              <a:rPr lang="cs-CZ" dirty="0" smtClean="0"/>
              <a:t>upevnění </a:t>
            </a:r>
            <a:r>
              <a:rPr lang="cs-CZ" dirty="0"/>
              <a:t>denních </a:t>
            </a:r>
            <a:r>
              <a:rPr lang="cs-CZ" dirty="0" smtClean="0"/>
              <a:t>rituálů </a:t>
            </a:r>
          </a:p>
          <a:p>
            <a:pPr marL="0" indent="0">
              <a:buNone/>
            </a:pPr>
            <a:r>
              <a:rPr lang="cs-CZ" dirty="0" smtClean="0"/>
              <a:t>	(pozdrav, kalendář, počasí…rozloučení)</a:t>
            </a:r>
            <a:endParaRPr lang="cs-CZ" dirty="0"/>
          </a:p>
          <a:p>
            <a:r>
              <a:rPr lang="cs-CZ" dirty="0" smtClean="0"/>
              <a:t>práci </a:t>
            </a:r>
            <a:r>
              <a:rPr lang="cs-CZ" dirty="0"/>
              <a:t>s </a:t>
            </a:r>
            <a:r>
              <a:rPr lang="cs-CZ" dirty="0" smtClean="0"/>
              <a:t>vlastnoručně vyrobenými pomůckami</a:t>
            </a:r>
            <a:endParaRPr lang="cs-CZ" dirty="0"/>
          </a:p>
          <a:p>
            <a:r>
              <a:rPr lang="cs-CZ" dirty="0"/>
              <a:t>p</a:t>
            </a:r>
            <a:r>
              <a:rPr lang="cs-CZ" dirty="0" smtClean="0"/>
              <a:t>rojekty na poznávání zemí a jazyků</a:t>
            </a:r>
          </a:p>
          <a:p>
            <a:r>
              <a:rPr lang="cs-CZ" dirty="0" smtClean="0"/>
              <a:t>používání </a:t>
            </a:r>
            <a:r>
              <a:rPr lang="cs-CZ" dirty="0"/>
              <a:t>obrázků, piktogramů, </a:t>
            </a:r>
            <a:r>
              <a:rPr lang="cs-CZ" dirty="0" smtClean="0"/>
              <a:t>fotek</a:t>
            </a:r>
          </a:p>
          <a:p>
            <a:r>
              <a:rPr lang="cs-CZ" dirty="0"/>
              <a:t>v</a:t>
            </a:r>
            <a:r>
              <a:rPr lang="cs-CZ" dirty="0" smtClean="0"/>
              <a:t>yužití interaktivní tabule – výuková videa</a:t>
            </a:r>
          </a:p>
          <a:p>
            <a:r>
              <a:rPr lang="cs-CZ" dirty="0" smtClean="0"/>
              <a:t>předávání výukového materiálů rodičům dětí s OMJ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40969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85</a:t>
            </a:r>
            <a:r>
              <a:rPr lang="en-US" baseline="30000" dirty="0"/>
              <a:t>th</a:t>
            </a:r>
            <a:r>
              <a:rPr lang="en-US" dirty="0"/>
              <a:t> </a:t>
            </a:r>
            <a:r>
              <a:rPr lang="en-US" dirty="0" err="1"/>
              <a:t>Kindengarten</a:t>
            </a:r>
            <a:r>
              <a:rPr lang="en-US" dirty="0"/>
              <a:t> of Athens</a:t>
            </a:r>
            <a:endParaRPr lang="cs-CZ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15616" y="1588295"/>
            <a:ext cx="6984776" cy="3928937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6" name="Picture 2">
            <a:extLst>
              <a:ext uri="{FF2B5EF4-FFF2-40B4-BE49-F238E27FC236}">
                <a16:creationId xmlns="" xmlns:a16="http://schemas.microsoft.com/office/drawing/2014/main" xmlns:lc="http://schemas.openxmlformats.org/drawingml/2006/lockedCanvas" id="{14C5FD78-4722-4D6E-AB3D-43B3163A71C3}"/>
              </a:ext>
            </a:extLst>
          </p:cNvPr>
          <p:cNvPicPr>
            <a:picLocks noGrp="1"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843808" y="5617436"/>
            <a:ext cx="3529000" cy="7599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97288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85</a:t>
            </a:r>
            <a:r>
              <a:rPr lang="en-US" baseline="30000" dirty="0"/>
              <a:t>th</a:t>
            </a:r>
            <a:r>
              <a:rPr lang="en-US" dirty="0"/>
              <a:t> </a:t>
            </a:r>
            <a:r>
              <a:rPr lang="en-US" dirty="0" err="1"/>
              <a:t>Kindengarten</a:t>
            </a:r>
            <a:r>
              <a:rPr lang="en-US" dirty="0"/>
              <a:t> of Athens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státní jednotřídní škola</a:t>
            </a:r>
          </a:p>
          <a:p>
            <a:r>
              <a:rPr lang="cs-CZ" dirty="0"/>
              <a:t>c</a:t>
            </a:r>
            <a:r>
              <a:rPr lang="cs-CZ" dirty="0" smtClean="0"/>
              <a:t>entrum Atén</a:t>
            </a:r>
          </a:p>
          <a:p>
            <a:r>
              <a:rPr lang="cs-CZ" dirty="0"/>
              <a:t>ř</a:t>
            </a:r>
            <a:r>
              <a:rPr lang="cs-CZ" dirty="0" smtClean="0"/>
              <a:t>editel a učitelka</a:t>
            </a:r>
          </a:p>
          <a:p>
            <a:r>
              <a:rPr lang="cs-CZ" dirty="0" smtClean="0"/>
              <a:t>4 děti s OMJ ze 17</a:t>
            </a:r>
          </a:p>
          <a:p>
            <a:r>
              <a:rPr lang="cs-CZ" dirty="0"/>
              <a:t>v</a:t>
            </a:r>
            <a:r>
              <a:rPr lang="cs-CZ" dirty="0" smtClean="0"/>
              <a:t>ěkové složení 4 – 5 let</a:t>
            </a:r>
          </a:p>
          <a:p>
            <a:r>
              <a:rPr lang="cs-CZ" dirty="0"/>
              <a:t>skupinová </a:t>
            </a:r>
            <a:r>
              <a:rPr lang="cs-CZ" dirty="0" smtClean="0"/>
              <a:t>a individuální práce</a:t>
            </a:r>
          </a:p>
          <a:p>
            <a:r>
              <a:rPr lang="cs-CZ" dirty="0"/>
              <a:t>t</a:t>
            </a:r>
            <a:r>
              <a:rPr lang="cs-CZ" dirty="0" smtClean="0"/>
              <a:t>ematické koutky</a:t>
            </a:r>
          </a:p>
          <a:p>
            <a:r>
              <a:rPr lang="cs-CZ" dirty="0"/>
              <a:t>n</a:t>
            </a:r>
            <a:r>
              <a:rPr lang="cs-CZ" dirty="0" smtClean="0"/>
              <a:t>ázorné pomůcky</a:t>
            </a:r>
          </a:p>
          <a:p>
            <a:endParaRPr lang="cs-CZ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9689"/>
          <a:stretch/>
        </p:blipFill>
        <p:spPr>
          <a:xfrm rot="5400000">
            <a:off x="-910801" y="2624015"/>
            <a:ext cx="4724882" cy="2400240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5" name="Obrázek 4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30820" t="28292" r="15134"/>
          <a:stretch/>
        </p:blipFill>
        <p:spPr>
          <a:xfrm rot="5400000">
            <a:off x="2485527" y="1744863"/>
            <a:ext cx="2232480" cy="1666146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16" name="Picture 2">
            <a:extLst>
              <a:ext uri="{FF2B5EF4-FFF2-40B4-BE49-F238E27FC236}">
                <a16:creationId xmlns="" xmlns:a16="http://schemas.microsoft.com/office/drawing/2014/main" xmlns:lc="http://schemas.openxmlformats.org/drawingml/2006/lockedCanvas" id="{14C5FD78-4722-4D6E-AB3D-43B3163A71C3}"/>
              </a:ext>
            </a:extLst>
          </p:cNvPr>
          <p:cNvPicPr>
            <a:picLocks noGrp="1"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004048" y="5517232"/>
            <a:ext cx="3528392" cy="7597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Obrázek 7"/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21471" r="-1" b="1606"/>
          <a:stretch/>
        </p:blipFill>
        <p:spPr>
          <a:xfrm rot="5400000">
            <a:off x="2419975" y="4172854"/>
            <a:ext cx="2362443" cy="1665008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1955856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85</a:t>
            </a:r>
            <a:r>
              <a:rPr lang="en-US" baseline="30000" dirty="0"/>
              <a:t>th</a:t>
            </a:r>
            <a:r>
              <a:rPr lang="en-US" dirty="0"/>
              <a:t> </a:t>
            </a:r>
            <a:r>
              <a:rPr lang="en-US" dirty="0" err="1"/>
              <a:t>Kindengarten</a:t>
            </a:r>
            <a:r>
              <a:rPr lang="en-US" dirty="0"/>
              <a:t> of Athens</a:t>
            </a:r>
            <a:endParaRPr lang="cs-CZ" dirty="0"/>
          </a:p>
        </p:txBody>
      </p:sp>
      <p:pic>
        <p:nvPicPr>
          <p:cNvPr id="13" name="Picture 2">
            <a:extLst>
              <a:ext uri="{FF2B5EF4-FFF2-40B4-BE49-F238E27FC236}">
                <a16:creationId xmlns="" xmlns:a16="http://schemas.microsoft.com/office/drawing/2014/main" xmlns:lc="http://schemas.openxmlformats.org/drawingml/2006/lockedCanvas" id="{14C5FD78-4722-4D6E-AB3D-43B3163A71C3}"/>
              </a:ext>
            </a:extLst>
          </p:cNvPr>
          <p:cNvPicPr>
            <a:picLocks noGrp="1"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932040" y="5545784"/>
            <a:ext cx="3591148" cy="7732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097083" y="1672256"/>
            <a:ext cx="2483029" cy="1396704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22550" y="1436808"/>
            <a:ext cx="3029617" cy="1704160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86161" y="3258656"/>
            <a:ext cx="4066006" cy="2287128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-652943" y="2420889"/>
            <a:ext cx="4608514" cy="2592290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11" name="Obrázek 10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2431504" y="3862982"/>
            <a:ext cx="2762633" cy="1553981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3582376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5803</TotalTime>
  <Words>213</Words>
  <Application>Microsoft Office PowerPoint</Application>
  <PresentationFormat>Předvádění na obrazovce (4:3)</PresentationFormat>
  <Paragraphs>55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Administrativní</vt:lpstr>
      <vt:lpstr>Čtyřdenní stáž pedagogických pracovníků</vt:lpstr>
      <vt:lpstr>Cíl stáže</vt:lpstr>
      <vt:lpstr>The 35th Kindergarten of Athens</vt:lpstr>
      <vt:lpstr>The 35th Kindergarten of Athens</vt:lpstr>
      <vt:lpstr>The 35th Kindergarten of Athens</vt:lpstr>
      <vt:lpstr>Co chceme využít?</vt:lpstr>
      <vt:lpstr>85th Kindengarten of Athens</vt:lpstr>
      <vt:lpstr>85th Kindengarten of Athens</vt:lpstr>
      <vt:lpstr>85th Kindengarten of Athens</vt:lpstr>
      <vt:lpstr>Co chceme využít?</vt:lpstr>
      <vt:lpstr>DĚKUJEME ZA POZORNOST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Zahraniční stáž</dc:title>
  <dc:creator>Eva Kuchyňková</dc:creator>
  <cp:lastModifiedBy>Microsoft</cp:lastModifiedBy>
  <cp:revision>91</cp:revision>
  <dcterms:created xsi:type="dcterms:W3CDTF">2020-01-09T08:07:49Z</dcterms:created>
  <dcterms:modified xsi:type="dcterms:W3CDTF">2022-07-23T08:09:29Z</dcterms:modified>
</cp:coreProperties>
</file>