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0" r:id="rId3"/>
    <p:sldId id="257" r:id="rId4"/>
    <p:sldId id="259" r:id="rId5"/>
    <p:sldId id="267" r:id="rId6"/>
    <p:sldId id="270" r:id="rId7"/>
    <p:sldId id="27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94" d="100"/>
          <a:sy n="94" d="100"/>
        </p:scale>
        <p:origin x="-6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11FC07-C5A1-4187-BCCC-9CBC164C33F0}" type="datetimeFigureOut">
              <a:rPr lang="cs-CZ" smtClean="0"/>
              <a:t>23.07.2022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897632"/>
          </a:xfrm>
        </p:spPr>
        <p:txBody>
          <a:bodyPr>
            <a:normAutofit/>
          </a:bodyPr>
          <a:lstStyle/>
          <a:p>
            <a:r>
              <a:rPr lang="cs-CZ" dirty="0" smtClean="0"/>
              <a:t>Francie – </a:t>
            </a:r>
            <a:r>
              <a:rPr lang="cs-CZ" dirty="0" err="1" smtClean="0"/>
              <a:t>Montpellier</a:t>
            </a:r>
            <a:endParaRPr lang="cs-CZ" dirty="0" smtClean="0"/>
          </a:p>
          <a:p>
            <a:r>
              <a:rPr lang="cs-CZ" dirty="0" smtClean="0"/>
              <a:t>14.11. – 17.11.2021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780929"/>
            <a:ext cx="8280920" cy="151216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cs-CZ" dirty="0" smtClean="0"/>
              <a:t>Čtyřdenní stáž pedagogických pracovníků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869160"/>
            <a:ext cx="825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769854" y="5589239"/>
            <a:ext cx="3654844" cy="682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7" t="16213" b="17057"/>
          <a:stretch/>
        </p:blipFill>
        <p:spPr bwMode="auto">
          <a:xfrm>
            <a:off x="2843808" y="5661248"/>
            <a:ext cx="2561590" cy="51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4" y="5703977"/>
            <a:ext cx="482600" cy="48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8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06219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Rozšířit odbornost pedagogických pracovníků</a:t>
            </a:r>
          </a:p>
          <a:p>
            <a:pPr marL="0" indent="0" algn="ctr">
              <a:buNone/>
            </a:pPr>
            <a:r>
              <a:rPr lang="cs-CZ" dirty="0" smtClean="0"/>
              <a:t>v CMŠ Srdíčko 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Začlenění dětí s OMJ do běžné mateřské školy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stáže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996952"/>
            <a:ext cx="1505134" cy="146985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769854" y="5589239"/>
            <a:ext cx="3654844" cy="682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4" y="5682704"/>
            <a:ext cx="482600" cy="482600"/>
          </a:xfrm>
          <a:prstGeom prst="rect">
            <a:avLst/>
          </a:prstGeom>
          <a:noFill/>
        </p:spPr>
      </p:pic>
      <p:pic>
        <p:nvPicPr>
          <p:cNvPr id="12" name="Obrázek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7" t="16213" b="17057"/>
          <a:stretch/>
        </p:blipFill>
        <p:spPr bwMode="auto">
          <a:xfrm>
            <a:off x="2830509" y="5674131"/>
            <a:ext cx="2561590" cy="51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Ecole</a:t>
            </a:r>
            <a:r>
              <a:rPr lang="cs-CZ" dirty="0" smtClean="0"/>
              <a:t> </a:t>
            </a:r>
            <a:r>
              <a:rPr lang="cs-CZ" dirty="0" err="1"/>
              <a:t>maternelle</a:t>
            </a:r>
            <a:r>
              <a:rPr lang="cs-CZ" dirty="0"/>
              <a:t> Louis </a:t>
            </a:r>
            <a:r>
              <a:rPr lang="cs-CZ" dirty="0" err="1"/>
              <a:t>Figuier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4" y="5682704"/>
            <a:ext cx="482600" cy="482600"/>
          </a:xfrm>
          <a:prstGeom prst="rect">
            <a:avLst/>
          </a:prstGeom>
          <a:noFill/>
        </p:spPr>
      </p:pic>
      <p:pic>
        <p:nvPicPr>
          <p:cNvPr id="8" name="Obrázek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7" t="16213" b="17057"/>
          <a:stretch/>
        </p:blipFill>
        <p:spPr bwMode="auto">
          <a:xfrm>
            <a:off x="2830509" y="5674131"/>
            <a:ext cx="2561590" cy="51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088232" cy="3776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627965"/>
            <a:ext cx="3024336" cy="1849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Obrázek 8" descr="obr 2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90" r="4096" b="36677"/>
          <a:stretch/>
        </p:blipFill>
        <p:spPr>
          <a:xfrm>
            <a:off x="5724128" y="1700808"/>
            <a:ext cx="3024336" cy="1800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Zástupný symbol pro obsah 3" descr="francie ob.jpg"/>
          <p:cNvPicPr>
            <a:picLocks noGrp="1"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15" b="13301"/>
          <a:stretch/>
        </p:blipFill>
        <p:spPr>
          <a:xfrm>
            <a:off x="429136" y="3622238"/>
            <a:ext cx="2919904" cy="1855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00"/>
          <a:stretch/>
        </p:blipFill>
        <p:spPr bwMode="auto">
          <a:xfrm>
            <a:off x="427787" y="1700808"/>
            <a:ext cx="2921253" cy="1800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Ecole</a:t>
            </a:r>
            <a:r>
              <a:rPr lang="cs-CZ" dirty="0"/>
              <a:t> </a:t>
            </a:r>
            <a:r>
              <a:rPr lang="cs-CZ" dirty="0" err="1"/>
              <a:t>maternelle</a:t>
            </a:r>
            <a:r>
              <a:rPr lang="cs-CZ" dirty="0"/>
              <a:t> Louis </a:t>
            </a:r>
            <a:r>
              <a:rPr lang="cs-CZ" dirty="0" err="1"/>
              <a:t>Figuier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státní škola</a:t>
            </a:r>
          </a:p>
          <a:p>
            <a:r>
              <a:rPr lang="cs-CZ" dirty="0" smtClean="0"/>
              <a:t>5 – 7 dětí s OMJ z 25</a:t>
            </a:r>
          </a:p>
          <a:p>
            <a:r>
              <a:rPr lang="cs-CZ" dirty="0"/>
              <a:t>p</a:t>
            </a:r>
            <a:r>
              <a:rPr lang="cs-CZ" dirty="0" smtClean="0"/>
              <a:t>ovinná docházka pro děti od 3 let</a:t>
            </a:r>
          </a:p>
          <a:p>
            <a:r>
              <a:rPr lang="cs-CZ" dirty="0" smtClean="0"/>
              <a:t>individuální práce</a:t>
            </a:r>
          </a:p>
          <a:p>
            <a:r>
              <a:rPr lang="cs-CZ" dirty="0"/>
              <a:t>skupinová </a:t>
            </a:r>
            <a:r>
              <a:rPr lang="cs-CZ" dirty="0" smtClean="0"/>
              <a:t>práce</a:t>
            </a:r>
            <a:endParaRPr lang="cs-CZ" dirty="0"/>
          </a:p>
          <a:p>
            <a:r>
              <a:rPr lang="cs-CZ" dirty="0" smtClean="0"/>
              <a:t>učitel, asistent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769854" y="5589240"/>
            <a:ext cx="3654844" cy="682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4" y="5682704"/>
            <a:ext cx="482600" cy="482600"/>
          </a:xfrm>
          <a:prstGeom prst="rect">
            <a:avLst/>
          </a:prstGeom>
          <a:noFill/>
        </p:spPr>
      </p:pic>
      <p:pic>
        <p:nvPicPr>
          <p:cNvPr id="14" name="Obrázek 1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7" t="16213" b="17057"/>
          <a:stretch/>
        </p:blipFill>
        <p:spPr bwMode="auto">
          <a:xfrm>
            <a:off x="2830509" y="5674131"/>
            <a:ext cx="2561590" cy="51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31" y="2060848"/>
            <a:ext cx="4075637" cy="3056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Ecole</a:t>
            </a:r>
            <a:r>
              <a:rPr lang="cs-CZ" dirty="0"/>
              <a:t> </a:t>
            </a:r>
            <a:r>
              <a:rPr lang="cs-CZ" dirty="0" err="1"/>
              <a:t>maternelle</a:t>
            </a:r>
            <a:r>
              <a:rPr lang="cs-CZ" dirty="0"/>
              <a:t> Louis </a:t>
            </a:r>
            <a:r>
              <a:rPr lang="cs-CZ" dirty="0" err="1"/>
              <a:t>Figuier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44408" y="5767414"/>
            <a:ext cx="482600" cy="482600"/>
          </a:xfrm>
          <a:prstGeom prst="rect">
            <a:avLst/>
          </a:prstGeom>
          <a:noFill/>
        </p:spPr>
      </p:pic>
      <p:pic>
        <p:nvPicPr>
          <p:cNvPr id="4" name="Obrázek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7" t="16213" b="17057"/>
          <a:stretch/>
        </p:blipFill>
        <p:spPr bwMode="auto">
          <a:xfrm>
            <a:off x="5552617" y="5729359"/>
            <a:ext cx="2561590" cy="51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617" y="3099350"/>
            <a:ext cx="3174391" cy="2380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Obrázek 13" descr="obr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68" b="24499"/>
          <a:stretch>
            <a:fillRect/>
          </a:stretch>
        </p:blipFill>
        <p:spPr>
          <a:xfrm>
            <a:off x="7021634" y="1400010"/>
            <a:ext cx="1705326" cy="1596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Zástupný symbol pro obsah 9" descr="obr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5" y="4136378"/>
            <a:ext cx="2899834" cy="21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" descr="C:\Users\vkama\Desktop\IMG_1794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43" b="21799"/>
          <a:stretch/>
        </p:blipFill>
        <p:spPr bwMode="auto">
          <a:xfrm rot="5400000">
            <a:off x="2826313" y="3682620"/>
            <a:ext cx="3195047" cy="2028508"/>
          </a:xfrm>
          <a:prstGeom prst="rect">
            <a:avLst/>
          </a:prstGeom>
          <a:ln w="127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5"/>
          <a:stretch/>
        </p:blipFill>
        <p:spPr bwMode="auto">
          <a:xfrm>
            <a:off x="460968" y="1400010"/>
            <a:ext cx="2864051" cy="2617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11" t="11426" r="6744" b="12310"/>
          <a:stretch/>
        </p:blipFill>
        <p:spPr bwMode="auto">
          <a:xfrm>
            <a:off x="5004048" y="1400010"/>
            <a:ext cx="1917960" cy="1577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39" b="15204"/>
          <a:stretch/>
        </p:blipFill>
        <p:spPr bwMode="auto">
          <a:xfrm>
            <a:off x="3409582" y="1556792"/>
            <a:ext cx="1473312" cy="1440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 využít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individuální práci s dítětem s OMJ</a:t>
            </a:r>
          </a:p>
          <a:p>
            <a:r>
              <a:rPr lang="cs-CZ" dirty="0"/>
              <a:t>p</a:t>
            </a:r>
            <a:r>
              <a:rPr lang="cs-CZ" dirty="0" smtClean="0"/>
              <a:t>odporu dítěte asistentem</a:t>
            </a:r>
          </a:p>
          <a:p>
            <a:r>
              <a:rPr lang="cs-CZ" dirty="0" smtClean="0"/>
              <a:t>práce </a:t>
            </a:r>
            <a:r>
              <a:rPr lang="cs-CZ" dirty="0"/>
              <a:t>s obrázkovými kamínky a tvoření vět</a:t>
            </a:r>
          </a:p>
          <a:p>
            <a:r>
              <a:rPr lang="cs-CZ" dirty="0" smtClean="0"/>
              <a:t>práce </a:t>
            </a:r>
            <a:r>
              <a:rPr lang="cs-CZ" dirty="0"/>
              <a:t>s knižní ilustrací</a:t>
            </a:r>
          </a:p>
          <a:p>
            <a:r>
              <a:rPr lang="cs-CZ" dirty="0" smtClean="0"/>
              <a:t>zařazení </a:t>
            </a:r>
            <a:r>
              <a:rPr lang="cs-CZ" dirty="0"/>
              <a:t>denních </a:t>
            </a:r>
            <a:r>
              <a:rPr lang="cs-CZ" dirty="0" smtClean="0"/>
              <a:t>rituálů</a:t>
            </a:r>
          </a:p>
          <a:p>
            <a:r>
              <a:rPr lang="cs-CZ" dirty="0" smtClean="0"/>
              <a:t>jasné </a:t>
            </a:r>
            <a:r>
              <a:rPr lang="cs-CZ" dirty="0"/>
              <a:t>a stručné </a:t>
            </a:r>
            <a:r>
              <a:rPr lang="cs-CZ" dirty="0" smtClean="0"/>
              <a:t>instrukce</a:t>
            </a:r>
          </a:p>
          <a:p>
            <a:r>
              <a:rPr lang="cs-CZ" dirty="0" smtClean="0"/>
              <a:t>používání </a:t>
            </a:r>
            <a:r>
              <a:rPr lang="cs-CZ" dirty="0"/>
              <a:t>obrázků, piktogramů, fotek a symbolů  </a:t>
            </a:r>
            <a:endParaRPr lang="cs-CZ" dirty="0" smtClean="0"/>
          </a:p>
          <a:p>
            <a:r>
              <a:rPr lang="cs-CZ" dirty="0" smtClean="0"/>
              <a:t>zařazovat </a:t>
            </a:r>
            <a:r>
              <a:rPr lang="cs-CZ" dirty="0"/>
              <a:t>aktivity, které nejsou závislé na </a:t>
            </a:r>
            <a:r>
              <a:rPr lang="cs-CZ" dirty="0" smtClean="0"/>
              <a:t>jazyce</a:t>
            </a:r>
          </a:p>
          <a:p>
            <a:r>
              <a:rPr lang="cs-CZ" dirty="0" smtClean="0"/>
              <a:t>výuková </a:t>
            </a:r>
            <a:r>
              <a:rPr lang="cs-CZ" dirty="0"/>
              <a:t>setkání pro </a:t>
            </a:r>
            <a:r>
              <a:rPr lang="cs-CZ" dirty="0" smtClean="0"/>
              <a:t>rodiče</a:t>
            </a:r>
            <a:r>
              <a:rPr lang="cs-CZ" dirty="0"/>
              <a:t> </a:t>
            </a:r>
            <a:r>
              <a:rPr lang="cs-CZ" dirty="0" smtClean="0"/>
              <a:t>dětí s OMJ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9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534400" cy="758952"/>
          </a:xfrm>
        </p:spPr>
        <p:txBody>
          <a:bodyPr/>
          <a:lstStyle/>
          <a:p>
            <a:r>
              <a:rPr lang="cs-CZ" smtClean="0"/>
              <a:t>DĚKUJI </a:t>
            </a:r>
            <a:r>
              <a:rPr lang="cs-CZ" dirty="0" smtClean="0"/>
              <a:t>ZA POZORNOST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843808" y="5373216"/>
            <a:ext cx="3654844" cy="682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7" t="16213" b="17057"/>
          <a:stretch/>
        </p:blipFill>
        <p:spPr bwMode="auto">
          <a:xfrm>
            <a:off x="2915816" y="5445224"/>
            <a:ext cx="2561590" cy="51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89600" y="5475069"/>
            <a:ext cx="482600" cy="48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4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6762</TotalTime>
  <Words>120</Words>
  <Application>Microsoft Office PowerPoint</Application>
  <PresentationFormat>Předvádění na obrazovce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Administrativní</vt:lpstr>
      <vt:lpstr>Čtyřdenní stáž pedagogických pracovníků</vt:lpstr>
      <vt:lpstr>Cíl stáže</vt:lpstr>
      <vt:lpstr>Ecole maternelle Louis Figuier</vt:lpstr>
      <vt:lpstr>Ecole maternelle Louis Figuier</vt:lpstr>
      <vt:lpstr>Ecole maternelle Louis Figuier</vt:lpstr>
      <vt:lpstr>Co chceme využít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</dc:title>
  <dc:creator>Eva Kuchyňková</dc:creator>
  <cp:lastModifiedBy>Microsoft</cp:lastModifiedBy>
  <cp:revision>56</cp:revision>
  <dcterms:created xsi:type="dcterms:W3CDTF">2020-01-09T08:07:49Z</dcterms:created>
  <dcterms:modified xsi:type="dcterms:W3CDTF">2022-07-23T08:09:09Z</dcterms:modified>
</cp:coreProperties>
</file>