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57" r:id="rId4"/>
    <p:sldId id="259" r:id="rId5"/>
    <p:sldId id="267" r:id="rId6"/>
    <p:sldId id="270" r:id="rId7"/>
    <p:sldId id="272" r:id="rId8"/>
    <p:sldId id="275" r:id="rId9"/>
    <p:sldId id="274" r:id="rId10"/>
    <p:sldId id="273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4" d="100"/>
          <a:sy n="94" d="100"/>
        </p:scale>
        <p:origin x="-6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11FC07-C5A1-4187-BCCC-9CBC164C33F0}" type="datetimeFigureOut">
              <a:rPr lang="cs-CZ" smtClean="0"/>
              <a:t>23.07.2022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03430-97E5-4CEC-898D-057294F85F1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897632"/>
          </a:xfrm>
        </p:spPr>
        <p:txBody>
          <a:bodyPr>
            <a:normAutofit/>
          </a:bodyPr>
          <a:lstStyle/>
          <a:p>
            <a:r>
              <a:rPr lang="cs-CZ" dirty="0" err="1" smtClean="0"/>
              <a:t>ŘEcko</a:t>
            </a:r>
            <a:r>
              <a:rPr lang="cs-CZ" dirty="0" smtClean="0"/>
              <a:t> – Atény</a:t>
            </a:r>
          </a:p>
          <a:p>
            <a:r>
              <a:rPr lang="cs-CZ" dirty="0" smtClean="0"/>
              <a:t>31.10. – </a:t>
            </a:r>
            <a:r>
              <a:rPr lang="cs-CZ" dirty="0"/>
              <a:t>3</a:t>
            </a:r>
            <a:r>
              <a:rPr lang="cs-CZ" dirty="0" smtClean="0"/>
              <a:t>.11.2021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929"/>
            <a:ext cx="8280920" cy="1512168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cs-CZ" dirty="0" smtClean="0"/>
              <a:t>Čtyřdenní stáž pedagogických pracovníků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869160"/>
            <a:ext cx="825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5046" y="5517232"/>
            <a:ext cx="3591148" cy="7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8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chceme využít?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elmi časté využívání obrázků, fotografií, piktogramů</a:t>
            </a:r>
            <a:endParaRPr lang="cs-CZ" dirty="0"/>
          </a:p>
          <a:p>
            <a:r>
              <a:rPr lang="cs-CZ" dirty="0" smtClean="0"/>
              <a:t>jasné </a:t>
            </a:r>
            <a:r>
              <a:rPr lang="cs-CZ" dirty="0"/>
              <a:t>a stručné </a:t>
            </a:r>
            <a:r>
              <a:rPr lang="cs-CZ" dirty="0" smtClean="0"/>
              <a:t>instrukce, často opakované</a:t>
            </a:r>
          </a:p>
          <a:p>
            <a:r>
              <a:rPr lang="cs-CZ" dirty="0" smtClean="0"/>
              <a:t>zařazování aktivit, </a:t>
            </a:r>
            <a:r>
              <a:rPr lang="cs-CZ" dirty="0"/>
              <a:t>které nejsou závislé na </a:t>
            </a:r>
            <a:r>
              <a:rPr lang="cs-CZ" dirty="0" smtClean="0"/>
              <a:t>jazyce</a:t>
            </a:r>
          </a:p>
          <a:p>
            <a:r>
              <a:rPr lang="cs-CZ" dirty="0" smtClean="0"/>
              <a:t>výrobu </a:t>
            </a:r>
            <a:r>
              <a:rPr lang="cs-CZ" dirty="0"/>
              <a:t>vlastních pomůcek</a:t>
            </a:r>
          </a:p>
          <a:p>
            <a:r>
              <a:rPr lang="cs-CZ" dirty="0" smtClean="0"/>
              <a:t>individuální pomoc dětem s OMJ</a:t>
            </a:r>
          </a:p>
          <a:p>
            <a:r>
              <a:rPr lang="cs-CZ" dirty="0"/>
              <a:t>p</a:t>
            </a:r>
            <a:r>
              <a:rPr lang="cs-CZ" dirty="0" smtClean="0"/>
              <a:t>omoc rodinám s OMJ při navázání kontaktů s ostatními</a:t>
            </a:r>
          </a:p>
          <a:p>
            <a:r>
              <a:rPr lang="cs-CZ" dirty="0"/>
              <a:t>u</a:t>
            </a:r>
            <a:r>
              <a:rPr lang="cs-CZ" dirty="0" smtClean="0"/>
              <a:t>žší spolupráce s rodinami s OMJ</a:t>
            </a:r>
          </a:p>
          <a:p>
            <a:r>
              <a:rPr lang="cs-CZ" dirty="0" smtClean="0"/>
              <a:t>příprava projektů na začlenění dětí s OMJ</a:t>
            </a:r>
          </a:p>
        </p:txBody>
      </p:sp>
    </p:spTree>
    <p:extLst>
      <p:ext uri="{BB962C8B-B14F-4D97-AF65-F5344CB8AC3E}">
        <p14:creationId xmlns:p14="http://schemas.microsoft.com/office/powerpoint/2010/main" val="21204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534400" cy="758952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5046" y="5517232"/>
            <a:ext cx="3591148" cy="7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Rozšířit odbornost pedagogických pracovníků</a:t>
            </a:r>
          </a:p>
          <a:p>
            <a:pPr marL="0" indent="0" algn="ctr">
              <a:buNone/>
            </a:pPr>
            <a:r>
              <a:rPr lang="cs-CZ" dirty="0" smtClean="0"/>
              <a:t>v CMŠ Srdíčko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Začlenění dětí s OMJ do běžné mateřské školy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stáže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996952"/>
            <a:ext cx="1505134" cy="146985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5046" y="5517232"/>
            <a:ext cx="3591148" cy="7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35th </a:t>
            </a:r>
            <a:r>
              <a:rPr lang="cs-CZ" dirty="0" err="1"/>
              <a:t>Kindergarten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Athens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1" y="1755175"/>
            <a:ext cx="6432074" cy="3618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1" r="21756"/>
          <a:stretch/>
        </p:blipFill>
        <p:spPr>
          <a:xfrm rot="5400000">
            <a:off x="6762124" y="4250972"/>
            <a:ext cx="2144476" cy="1684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5046" y="5517232"/>
            <a:ext cx="3591148" cy="7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35th </a:t>
            </a:r>
            <a:r>
              <a:rPr lang="cs-CZ" dirty="0" err="1"/>
              <a:t>Kindergarten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Athens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9377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státní jednotřídní škola</a:t>
            </a:r>
          </a:p>
          <a:p>
            <a:r>
              <a:rPr lang="cs-CZ" dirty="0" smtClean="0"/>
              <a:t>děti </a:t>
            </a:r>
            <a:r>
              <a:rPr lang="cs-CZ" dirty="0"/>
              <a:t>s</a:t>
            </a:r>
            <a:r>
              <a:rPr lang="cs-CZ" dirty="0" smtClean="0"/>
              <a:t> OMJ ze sedmnácti států</a:t>
            </a:r>
          </a:p>
          <a:p>
            <a:r>
              <a:rPr lang="cs-CZ" dirty="0"/>
              <a:t>problém dorozumět se i s </a:t>
            </a:r>
            <a:r>
              <a:rPr lang="cs-CZ" dirty="0" smtClean="0"/>
              <a:t>některými rodiči</a:t>
            </a:r>
            <a:endParaRPr lang="cs-CZ" dirty="0"/>
          </a:p>
          <a:p>
            <a:r>
              <a:rPr lang="cs-CZ" dirty="0" smtClean="0"/>
              <a:t>12 dětí čtyřletých</a:t>
            </a:r>
          </a:p>
          <a:p>
            <a:r>
              <a:rPr lang="cs-CZ" dirty="0" smtClean="0"/>
              <a:t>13 dětí pětiletých</a:t>
            </a:r>
          </a:p>
          <a:p>
            <a:r>
              <a:rPr lang="cs-CZ" dirty="0" smtClean="0"/>
              <a:t>vybavení </a:t>
            </a:r>
            <a:r>
              <a:rPr lang="cs-CZ" dirty="0"/>
              <a:t>třídy (PC, interaktivní </a:t>
            </a:r>
            <a:r>
              <a:rPr lang="cs-CZ" dirty="0" smtClean="0"/>
              <a:t>tabule, tiskárna, nábytek, hračky, učební pomůcky, mikrovlnka, lednice)</a:t>
            </a:r>
            <a:endParaRPr lang="cs-CZ" dirty="0"/>
          </a:p>
          <a:p>
            <a:r>
              <a:rPr lang="cs-CZ" dirty="0" smtClean="0"/>
              <a:t>učitel, asistent</a:t>
            </a:r>
          </a:p>
          <a:p>
            <a:r>
              <a:rPr lang="cs-CZ" dirty="0"/>
              <a:t>ú</a:t>
            </a:r>
            <a:r>
              <a:rPr lang="cs-CZ" dirty="0" smtClean="0"/>
              <a:t>zká spolupráce s rodiči</a:t>
            </a:r>
          </a:p>
          <a:p>
            <a:r>
              <a:rPr lang="cs-CZ" dirty="0"/>
              <a:t>p</a:t>
            </a:r>
            <a:r>
              <a:rPr lang="cs-CZ" dirty="0" smtClean="0"/>
              <a:t>řibližování různých kultur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948" y="1556792"/>
            <a:ext cx="3417741" cy="19224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948" y="3501008"/>
            <a:ext cx="3417741" cy="1922479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256" y="5552382"/>
            <a:ext cx="3264680" cy="70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35th </a:t>
            </a:r>
            <a:r>
              <a:rPr lang="cs-CZ" dirty="0" err="1"/>
              <a:t>Kindergarten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Athens</a:t>
            </a:r>
            <a:endParaRPr lang="cs-CZ" dirty="0"/>
          </a:p>
        </p:txBody>
      </p:sp>
      <p:pic>
        <p:nvPicPr>
          <p:cNvPr id="3" name="Obrázek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94168" y="5805243"/>
            <a:ext cx="482600" cy="482600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37" t="16213" b="17057"/>
          <a:stretch/>
        </p:blipFill>
        <p:spPr bwMode="auto">
          <a:xfrm>
            <a:off x="810472" y="5775398"/>
            <a:ext cx="2561590" cy="5124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547"/>
          <a:stretch/>
        </p:blipFill>
        <p:spPr>
          <a:xfrm>
            <a:off x="323528" y="1537214"/>
            <a:ext cx="2052228" cy="26118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556792"/>
            <a:ext cx="4091402" cy="23014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4007906"/>
            <a:ext cx="4091402" cy="23014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4221088"/>
            <a:ext cx="2520280" cy="14176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2320" y="2466308"/>
            <a:ext cx="2243696" cy="16827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441" t="10131" r="531" b="28634"/>
          <a:stretch/>
        </p:blipFill>
        <p:spPr>
          <a:xfrm>
            <a:off x="2472320" y="1564808"/>
            <a:ext cx="2243696" cy="784072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150" b="64603"/>
          <a:stretch/>
        </p:blipFill>
        <p:spPr>
          <a:xfrm>
            <a:off x="323528" y="4243590"/>
            <a:ext cx="1767739" cy="141765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65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chceme využít?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skupinovou práci s více dětmi s OMJ</a:t>
            </a:r>
          </a:p>
          <a:p>
            <a:r>
              <a:rPr lang="cs-CZ" dirty="0" smtClean="0"/>
              <a:t>podporu dítěte asistentem</a:t>
            </a:r>
          </a:p>
          <a:p>
            <a:r>
              <a:rPr lang="cs-CZ" dirty="0" smtClean="0"/>
              <a:t>upevnění </a:t>
            </a:r>
            <a:r>
              <a:rPr lang="cs-CZ" dirty="0"/>
              <a:t>denních </a:t>
            </a:r>
            <a:r>
              <a:rPr lang="cs-CZ" dirty="0" smtClean="0"/>
              <a:t>rituálů </a:t>
            </a:r>
          </a:p>
          <a:p>
            <a:pPr marL="0" indent="0">
              <a:buNone/>
            </a:pPr>
            <a:r>
              <a:rPr lang="cs-CZ" dirty="0" smtClean="0"/>
              <a:t>	(pozdrav, kalendář, počasí…rozloučení)</a:t>
            </a:r>
            <a:endParaRPr lang="cs-CZ" dirty="0"/>
          </a:p>
          <a:p>
            <a:r>
              <a:rPr lang="cs-CZ" dirty="0" smtClean="0"/>
              <a:t>práci </a:t>
            </a:r>
            <a:r>
              <a:rPr lang="cs-CZ" dirty="0"/>
              <a:t>s </a:t>
            </a:r>
            <a:r>
              <a:rPr lang="cs-CZ" dirty="0" smtClean="0"/>
              <a:t>vlastnoručně vyrobenými pomůckami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rojekty na poznávání zemí a jazyků</a:t>
            </a:r>
          </a:p>
          <a:p>
            <a:r>
              <a:rPr lang="cs-CZ" dirty="0" smtClean="0"/>
              <a:t>používání </a:t>
            </a:r>
            <a:r>
              <a:rPr lang="cs-CZ" dirty="0"/>
              <a:t>obrázků, piktogramů, </a:t>
            </a:r>
            <a:r>
              <a:rPr lang="cs-CZ" dirty="0" smtClean="0"/>
              <a:t>fotek</a:t>
            </a:r>
          </a:p>
          <a:p>
            <a:r>
              <a:rPr lang="cs-CZ" dirty="0"/>
              <a:t>v</a:t>
            </a:r>
            <a:r>
              <a:rPr lang="cs-CZ" dirty="0" smtClean="0"/>
              <a:t>yužití interaktivní tabule – výuková videa</a:t>
            </a:r>
          </a:p>
          <a:p>
            <a:r>
              <a:rPr lang="cs-CZ" dirty="0" smtClean="0"/>
              <a:t>předávání výukového materiálů rodičům dětí s OMJ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9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Kindengarten</a:t>
            </a:r>
            <a:r>
              <a:rPr lang="en-US" dirty="0"/>
              <a:t> of Athens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588295"/>
            <a:ext cx="6984776" cy="39289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5617436"/>
            <a:ext cx="3529000" cy="75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2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Kindengarten</a:t>
            </a:r>
            <a:r>
              <a:rPr lang="en-US" dirty="0"/>
              <a:t> of Athens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státní jednotřídní škola</a:t>
            </a:r>
          </a:p>
          <a:p>
            <a:r>
              <a:rPr lang="cs-CZ" dirty="0"/>
              <a:t>c</a:t>
            </a:r>
            <a:r>
              <a:rPr lang="cs-CZ" dirty="0" smtClean="0"/>
              <a:t>entrum Atén</a:t>
            </a:r>
          </a:p>
          <a:p>
            <a:r>
              <a:rPr lang="cs-CZ" dirty="0"/>
              <a:t>ř</a:t>
            </a:r>
            <a:r>
              <a:rPr lang="cs-CZ" dirty="0" smtClean="0"/>
              <a:t>editel a učitelka</a:t>
            </a:r>
          </a:p>
          <a:p>
            <a:r>
              <a:rPr lang="cs-CZ" dirty="0" smtClean="0"/>
              <a:t>4 děti s OMJ ze 17</a:t>
            </a:r>
          </a:p>
          <a:p>
            <a:r>
              <a:rPr lang="cs-CZ" dirty="0"/>
              <a:t>v</a:t>
            </a:r>
            <a:r>
              <a:rPr lang="cs-CZ" dirty="0" smtClean="0"/>
              <a:t>ěkové složení 4 – 5 let</a:t>
            </a:r>
          </a:p>
          <a:p>
            <a:r>
              <a:rPr lang="cs-CZ" dirty="0"/>
              <a:t>skupinová </a:t>
            </a:r>
            <a:r>
              <a:rPr lang="cs-CZ" dirty="0" smtClean="0"/>
              <a:t>a individuální práce</a:t>
            </a:r>
          </a:p>
          <a:p>
            <a:r>
              <a:rPr lang="cs-CZ" dirty="0"/>
              <a:t>t</a:t>
            </a:r>
            <a:r>
              <a:rPr lang="cs-CZ" dirty="0" smtClean="0"/>
              <a:t>ematické koutky</a:t>
            </a:r>
          </a:p>
          <a:p>
            <a:r>
              <a:rPr lang="cs-CZ" dirty="0"/>
              <a:t>n</a:t>
            </a:r>
            <a:r>
              <a:rPr lang="cs-CZ" dirty="0" smtClean="0"/>
              <a:t>ázorné pomůcky</a:t>
            </a: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89"/>
          <a:stretch/>
        </p:blipFill>
        <p:spPr>
          <a:xfrm rot="5400000">
            <a:off x="-910801" y="2624015"/>
            <a:ext cx="4724882" cy="24002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820" t="28292" r="15134"/>
          <a:stretch/>
        </p:blipFill>
        <p:spPr>
          <a:xfrm rot="5400000">
            <a:off x="2485527" y="1744863"/>
            <a:ext cx="2232480" cy="16661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5517232"/>
            <a:ext cx="3528392" cy="75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71" r="-1" b="1606"/>
          <a:stretch/>
        </p:blipFill>
        <p:spPr>
          <a:xfrm rot="5400000">
            <a:off x="2419975" y="4172854"/>
            <a:ext cx="2362443" cy="16650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558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Kindengarten</a:t>
            </a:r>
            <a:r>
              <a:rPr lang="en-US" dirty="0"/>
              <a:t> of Athens</a:t>
            </a:r>
            <a:endParaRPr lang="cs-CZ" dirty="0"/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C5FD78-4722-4D6E-AB3D-43B3163A71C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5545784"/>
            <a:ext cx="3591148" cy="77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7083" y="1672256"/>
            <a:ext cx="2483029" cy="13967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2550" y="1436808"/>
            <a:ext cx="3029617" cy="17041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6161" y="3258656"/>
            <a:ext cx="4066006" cy="22871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652943" y="2420889"/>
            <a:ext cx="4608514" cy="25922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431504" y="3862982"/>
            <a:ext cx="2762633" cy="15539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823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5803</TotalTime>
  <Words>213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Čtyřdenní stáž pedagogických pracovníků</vt:lpstr>
      <vt:lpstr>Cíl stáže</vt:lpstr>
      <vt:lpstr>The 35th Kindergarten of Athens</vt:lpstr>
      <vt:lpstr>The 35th Kindergarten of Athens</vt:lpstr>
      <vt:lpstr>The 35th Kindergarten of Athens</vt:lpstr>
      <vt:lpstr>Co chceme využít?</vt:lpstr>
      <vt:lpstr>85th Kindengarten of Athens</vt:lpstr>
      <vt:lpstr>85th Kindengarten of Athens</vt:lpstr>
      <vt:lpstr>85th Kindengarten of Athens</vt:lpstr>
      <vt:lpstr>Co chceme využít?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stáž</dc:title>
  <dc:creator>Eva Kuchyňková</dc:creator>
  <cp:lastModifiedBy>Microsoft</cp:lastModifiedBy>
  <cp:revision>91</cp:revision>
  <dcterms:created xsi:type="dcterms:W3CDTF">2020-01-09T08:07:49Z</dcterms:created>
  <dcterms:modified xsi:type="dcterms:W3CDTF">2022-07-23T08:09:29Z</dcterms:modified>
</cp:coreProperties>
</file>